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2"/>
  </p:notesMasterIdLst>
  <p:sldIdLst>
    <p:sldId id="256" r:id="rId2"/>
    <p:sldId id="258" r:id="rId3"/>
    <p:sldId id="259" r:id="rId4"/>
    <p:sldId id="260" r:id="rId5"/>
    <p:sldId id="262" r:id="rId6"/>
    <p:sldId id="261" r:id="rId7"/>
    <p:sldId id="266" r:id="rId8"/>
    <p:sldId id="263" r:id="rId9"/>
    <p:sldId id="264" r:id="rId10"/>
    <p:sldId id="269" r:id="rId1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580"/>
  </p:normalViewPr>
  <p:slideViewPr>
    <p:cSldViewPr snapToGrid="0" snapToObjects="1">
      <p:cViewPr varScale="1">
        <p:scale>
          <a:sx n="92" d="100"/>
          <a:sy n="92" d="100"/>
        </p:scale>
        <p:origin x="166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AC73BB-9B06-3E44-9A89-9A2D533475BD}" type="datetimeFigureOut">
              <a:rPr lang="en-US" smtClean="0"/>
              <a:t>10/6/18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CBC51C-944A-4040-87D4-0339398011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353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Yay Math</a:t>
            </a:r>
          </a:p>
          <a:p>
            <a:r>
              <a:rPr lang="en-US" dirty="0"/>
              <a:t>Krista King</a:t>
            </a:r>
          </a:p>
          <a:p>
            <a:r>
              <a:rPr lang="en-US" dirty="0"/>
              <a:t>Khan Academy doesn’t include khan academy, </a:t>
            </a:r>
            <a:r>
              <a:rPr lang="en-US" dirty="0" err="1"/>
              <a:t>vsauce</a:t>
            </a:r>
            <a:r>
              <a:rPr lang="en-US" dirty="0"/>
              <a:t>,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CBC51C-944A-4040-87D4-03393980111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8160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Our app isn’t a junkyard of every single math topic but rather very selected topics.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CBC51C-944A-4040-87D4-03393980111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0568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54DD0-2D4C-6242-A7FD-2CF1A62193B0}" type="datetimeFigureOut">
              <a:rPr lang="en-US" smtClean="0"/>
              <a:t>10/6/18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E5BFF-DED3-9748-8072-F083C21BDB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5600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54DD0-2D4C-6242-A7FD-2CF1A62193B0}" type="datetimeFigureOut">
              <a:rPr lang="en-US" smtClean="0"/>
              <a:t>10/6/18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E5BFF-DED3-9748-8072-F083C21BDB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655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54DD0-2D4C-6242-A7FD-2CF1A62193B0}" type="datetimeFigureOut">
              <a:rPr lang="en-US" smtClean="0"/>
              <a:t>10/6/18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E5BFF-DED3-9748-8072-F083C21BDB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9449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54DD0-2D4C-6242-A7FD-2CF1A62193B0}" type="datetimeFigureOut">
              <a:rPr lang="en-US" smtClean="0"/>
              <a:t>10/6/18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E5BFF-DED3-9748-8072-F083C21BDB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1193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54DD0-2D4C-6242-A7FD-2CF1A62193B0}" type="datetimeFigureOut">
              <a:rPr lang="en-US" smtClean="0"/>
              <a:t>10/6/18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E5BFF-DED3-9748-8072-F083C21BDB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8639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54DD0-2D4C-6242-A7FD-2CF1A62193B0}" type="datetimeFigureOut">
              <a:rPr lang="en-US" smtClean="0"/>
              <a:t>10/6/18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E5BFF-DED3-9748-8072-F083C21BDB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7274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54DD0-2D4C-6242-A7FD-2CF1A62193B0}" type="datetimeFigureOut">
              <a:rPr lang="en-US" smtClean="0"/>
              <a:t>10/6/18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E5BFF-DED3-9748-8072-F083C21BDB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6798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54DD0-2D4C-6242-A7FD-2CF1A62193B0}" type="datetimeFigureOut">
              <a:rPr lang="en-US" smtClean="0"/>
              <a:t>10/6/18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E5BFF-DED3-9748-8072-F083C21BDB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8157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54DD0-2D4C-6242-A7FD-2CF1A62193B0}" type="datetimeFigureOut">
              <a:rPr lang="en-US" smtClean="0"/>
              <a:t>10/6/18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E5BFF-DED3-9748-8072-F083C21BDB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24494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54DD0-2D4C-6242-A7FD-2CF1A62193B0}" type="datetimeFigureOut">
              <a:rPr lang="en-US" smtClean="0"/>
              <a:t>10/6/18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E5BFF-DED3-9748-8072-F083C21BDB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5161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54DD0-2D4C-6242-A7FD-2CF1A62193B0}" type="datetimeFigureOut">
              <a:rPr lang="en-US" smtClean="0"/>
              <a:t>10/6/18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E5BFF-DED3-9748-8072-F083C21BDB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2607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D54DD0-2D4C-6242-A7FD-2CF1A62193B0}" type="datetimeFigureOut">
              <a:rPr lang="en-US" smtClean="0"/>
              <a:t>10/6/18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2E5BFF-DED3-9748-8072-F083C21BDB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4140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56.tiff"/><Relationship Id="rId7" Type="http://schemas.openxmlformats.org/officeDocument/2006/relationships/image" Target="../media/image63.tif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1.tiff"/><Relationship Id="rId4" Type="http://schemas.openxmlformats.org/officeDocument/2006/relationships/image" Target="../media/image57.tiff"/><Relationship Id="rId9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7.png"/><Relationship Id="rId7" Type="http://schemas.openxmlformats.org/officeDocument/2006/relationships/image" Target="../media/image1.tif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tiff"/><Relationship Id="rId13" Type="http://schemas.openxmlformats.org/officeDocument/2006/relationships/image" Target="../media/image22.tiff"/><Relationship Id="rId3" Type="http://schemas.openxmlformats.org/officeDocument/2006/relationships/image" Target="../media/image12.tiff"/><Relationship Id="rId7" Type="http://schemas.openxmlformats.org/officeDocument/2006/relationships/image" Target="../media/image16.tiff"/><Relationship Id="rId12" Type="http://schemas.openxmlformats.org/officeDocument/2006/relationships/image" Target="../media/image21.tiff"/><Relationship Id="rId2" Type="http://schemas.openxmlformats.org/officeDocument/2006/relationships/image" Target="../media/image11.tiff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tiff"/><Relationship Id="rId11" Type="http://schemas.openxmlformats.org/officeDocument/2006/relationships/image" Target="../media/image20.tiff"/><Relationship Id="rId5" Type="http://schemas.openxmlformats.org/officeDocument/2006/relationships/image" Target="../media/image14.tiff"/><Relationship Id="rId15" Type="http://schemas.openxmlformats.org/officeDocument/2006/relationships/image" Target="../media/image23.png"/><Relationship Id="rId10" Type="http://schemas.openxmlformats.org/officeDocument/2006/relationships/image" Target="../media/image19.tiff"/><Relationship Id="rId4" Type="http://schemas.openxmlformats.org/officeDocument/2006/relationships/image" Target="../media/image13.tiff"/><Relationship Id="rId9" Type="http://schemas.openxmlformats.org/officeDocument/2006/relationships/image" Target="../media/image18.tiff"/><Relationship Id="rId14" Type="http://schemas.openxmlformats.org/officeDocument/2006/relationships/image" Target="../media/image1.tif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3.png"/><Relationship Id="rId7" Type="http://schemas.openxmlformats.org/officeDocument/2006/relationships/image" Target="../media/image27.tiff"/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eg"/><Relationship Id="rId5" Type="http://schemas.openxmlformats.org/officeDocument/2006/relationships/image" Target="../media/image8.png"/><Relationship Id="rId4" Type="http://schemas.openxmlformats.org/officeDocument/2006/relationships/image" Target="../media/image25.tiff"/><Relationship Id="rId9" Type="http://schemas.openxmlformats.org/officeDocument/2006/relationships/image" Target="../media/image28.tif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9.png"/><Relationship Id="rId7" Type="http://schemas.openxmlformats.org/officeDocument/2006/relationships/image" Target="../media/image33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tiff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2.png"/><Relationship Id="rId18" Type="http://schemas.openxmlformats.org/officeDocument/2006/relationships/image" Target="../media/image47.jpg"/><Relationship Id="rId26" Type="http://schemas.openxmlformats.org/officeDocument/2006/relationships/image" Target="../media/image55.png"/><Relationship Id="rId3" Type="http://schemas.openxmlformats.org/officeDocument/2006/relationships/image" Target="../media/image1.tiff"/><Relationship Id="rId21" Type="http://schemas.openxmlformats.org/officeDocument/2006/relationships/image" Target="../media/image50.jpg"/><Relationship Id="rId7" Type="http://schemas.openxmlformats.org/officeDocument/2006/relationships/image" Target="../media/image36.png"/><Relationship Id="rId12" Type="http://schemas.openxmlformats.org/officeDocument/2006/relationships/image" Target="../media/image41.jpg"/><Relationship Id="rId17" Type="http://schemas.openxmlformats.org/officeDocument/2006/relationships/image" Target="../media/image46.png"/><Relationship Id="rId25" Type="http://schemas.openxmlformats.org/officeDocument/2006/relationships/image" Target="../media/image54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45.png"/><Relationship Id="rId20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24" Type="http://schemas.openxmlformats.org/officeDocument/2006/relationships/image" Target="../media/image53.png"/><Relationship Id="rId5" Type="http://schemas.openxmlformats.org/officeDocument/2006/relationships/image" Target="../media/image34.png"/><Relationship Id="rId15" Type="http://schemas.openxmlformats.org/officeDocument/2006/relationships/image" Target="../media/image44.jpg"/><Relationship Id="rId23" Type="http://schemas.openxmlformats.org/officeDocument/2006/relationships/image" Target="../media/image52.jpg"/><Relationship Id="rId10" Type="http://schemas.openxmlformats.org/officeDocument/2006/relationships/image" Target="../media/image39.png"/><Relationship Id="rId19" Type="http://schemas.openxmlformats.org/officeDocument/2006/relationships/image" Target="../media/image48.png"/><Relationship Id="rId4" Type="http://schemas.openxmlformats.org/officeDocument/2006/relationships/image" Target="../media/image23.png"/><Relationship Id="rId9" Type="http://schemas.openxmlformats.org/officeDocument/2006/relationships/image" Target="../media/image38.png"/><Relationship Id="rId14" Type="http://schemas.openxmlformats.org/officeDocument/2006/relationships/image" Target="../media/image43.png"/><Relationship Id="rId22" Type="http://schemas.openxmlformats.org/officeDocument/2006/relationships/image" Target="../media/image5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tiff"/><Relationship Id="rId5" Type="http://schemas.openxmlformats.org/officeDocument/2006/relationships/image" Target="../media/image56.tiff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tiff"/><Relationship Id="rId7" Type="http://schemas.openxmlformats.org/officeDocument/2006/relationships/image" Target="../media/image3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8.png"/><Relationship Id="rId4" Type="http://schemas.openxmlformats.org/officeDocument/2006/relationships/image" Target="../media/image59.tif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8.png"/><Relationship Id="rId7" Type="http://schemas.openxmlformats.org/officeDocument/2006/relationships/image" Target="../media/image23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jpeg"/><Relationship Id="rId5" Type="http://schemas.openxmlformats.org/officeDocument/2006/relationships/image" Target="../media/image61.tiff"/><Relationship Id="rId4" Type="http://schemas.openxmlformats.org/officeDocument/2006/relationships/image" Target="../media/image6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14E7D3-C08C-D74C-8D4D-A3A68F6924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6190" y="1738448"/>
            <a:ext cx="7772400" cy="1739059"/>
          </a:xfrm>
        </p:spPr>
        <p:txBody>
          <a:bodyPr>
            <a:noAutofit/>
          </a:bodyPr>
          <a:lstStyle/>
          <a:p>
            <a:r>
              <a:rPr lang="en-US" b="1" dirty="0"/>
              <a:t>Epsilon Stream</a:t>
            </a:r>
            <a:br>
              <a:rPr lang="en-US" b="1" dirty="0"/>
            </a:br>
            <a:r>
              <a:rPr lang="en-US" b="1" dirty="0"/>
              <a:t>and Exploding Dots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49F4D17-09C9-7A41-B66B-CA2B219DCA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695702"/>
            <a:ext cx="9087459" cy="1655762"/>
          </a:xfrm>
        </p:spPr>
        <p:txBody>
          <a:bodyPr>
            <a:normAutofit/>
          </a:bodyPr>
          <a:lstStyle/>
          <a:p>
            <a:r>
              <a:rPr lang="en-US" sz="2000" dirty="0"/>
              <a:t>By Yousuf </a:t>
            </a:r>
            <a:r>
              <a:rPr lang="en-US" sz="2000" dirty="0" err="1"/>
              <a:t>Marvi</a:t>
            </a:r>
            <a:r>
              <a:rPr lang="en-US" sz="2000" dirty="0"/>
              <a:t>, </a:t>
            </a:r>
            <a:br>
              <a:rPr lang="en-US" sz="2000" dirty="0"/>
            </a:br>
            <a:r>
              <a:rPr lang="en-US" sz="1400" dirty="0"/>
              <a:t>7th grade math, founding teacher </a:t>
            </a:r>
            <a:br>
              <a:rPr lang="en-US" sz="1400" dirty="0"/>
            </a:br>
            <a:r>
              <a:rPr lang="en-US" sz="1400" dirty="0"/>
              <a:t>at KIPP </a:t>
            </a:r>
            <a:r>
              <a:rPr lang="en-US" sz="1400" dirty="0" err="1"/>
              <a:t>Comienza</a:t>
            </a:r>
            <a:r>
              <a:rPr lang="en-US" sz="1400" dirty="0"/>
              <a:t> Upper School, East Los Angles,</a:t>
            </a:r>
            <a:br>
              <a:rPr lang="en-US" sz="1400" dirty="0"/>
            </a:br>
            <a:r>
              <a:rPr lang="en-US" sz="1400" dirty="0"/>
              <a:t>and Content Editor at One on Epsilon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89AE64F-F93E-2A47-A1D9-AB640BE668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209" y="187181"/>
            <a:ext cx="935182" cy="93518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B615246-9106-BC44-9D10-381ECE35EEE6}"/>
              </a:ext>
            </a:extLst>
          </p:cNvPr>
          <p:cNvSpPr txBox="1"/>
          <p:nvPr/>
        </p:nvSpPr>
        <p:spPr>
          <a:xfrm>
            <a:off x="3878118" y="5351464"/>
            <a:ext cx="239372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@</a:t>
            </a:r>
            <a:r>
              <a:rPr lang="en-US" sz="2500" dirty="0" err="1"/>
              <a:t>EpsilonMarvi</a:t>
            </a:r>
            <a:r>
              <a:rPr lang="en-US" sz="2500" dirty="0"/>
              <a:t> </a:t>
            </a:r>
            <a:br>
              <a:rPr lang="en-US" sz="2500" dirty="0"/>
            </a:br>
            <a:r>
              <a:rPr lang="en-US" sz="2500" dirty="0"/>
              <a:t>@</a:t>
            </a:r>
            <a:r>
              <a:rPr lang="en-US" sz="2500" dirty="0" err="1"/>
              <a:t>OneOnEpsilon</a:t>
            </a:r>
            <a:endParaRPr lang="en-US" sz="25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B836BB-202A-144B-BCA2-0061597C80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4263" y="160607"/>
            <a:ext cx="1289628" cy="9617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5B65A40-9DBB-244D-8772-7860B8527E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720" y="5701324"/>
            <a:ext cx="740159" cy="69903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4751D75-6C31-DB49-BBD2-9F0979CAD5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15147" y="5514802"/>
            <a:ext cx="1207859" cy="10720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A9AF897-B4B7-D449-80EC-939124E85A2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5619" b="31591"/>
          <a:stretch/>
        </p:blipFill>
        <p:spPr>
          <a:xfrm>
            <a:off x="3212122" y="5556229"/>
            <a:ext cx="665995" cy="392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656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AD150BE0-5EB6-3942-90F2-8B73115E0228}"/>
              </a:ext>
            </a:extLst>
          </p:cNvPr>
          <p:cNvSpPr txBox="1"/>
          <p:nvPr/>
        </p:nvSpPr>
        <p:spPr>
          <a:xfrm>
            <a:off x="2150976" y="3219638"/>
            <a:ext cx="79966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Thank You!</a:t>
            </a:r>
            <a:endParaRPr lang="en-US" sz="32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A23462B-5B18-8941-A2EC-763E2C3F00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6952" y="5990066"/>
            <a:ext cx="672776" cy="67277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3DE0FB1-A607-9C4F-954A-5D6B0A2F90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40" y="5990066"/>
            <a:ext cx="2543194" cy="75119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DEC8FE0-D784-5A4E-BB0B-A9D499202F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2294" y="6023731"/>
            <a:ext cx="2315244" cy="6838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1285253-1334-7845-8832-0D8475A5CA52}"/>
              </a:ext>
            </a:extLst>
          </p:cNvPr>
          <p:cNvSpPr txBox="1"/>
          <p:nvPr/>
        </p:nvSpPr>
        <p:spPr>
          <a:xfrm>
            <a:off x="218209" y="5422123"/>
            <a:ext cx="45854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err="1"/>
              <a:t>www.epsilonstream.com</a:t>
            </a:r>
            <a:endParaRPr lang="en-US" sz="3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5AB8C6-47E5-E44F-AD88-7DA261411332}"/>
              </a:ext>
            </a:extLst>
          </p:cNvPr>
          <p:cNvSpPr txBox="1"/>
          <p:nvPr/>
        </p:nvSpPr>
        <p:spPr>
          <a:xfrm>
            <a:off x="5183583" y="3989079"/>
            <a:ext cx="379614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dirty="0"/>
              <a:t>@</a:t>
            </a:r>
            <a:r>
              <a:rPr lang="en-US" sz="3500" dirty="0" err="1"/>
              <a:t>EpsilonMarvi</a:t>
            </a:r>
            <a:r>
              <a:rPr lang="en-US" sz="3500" dirty="0"/>
              <a:t> </a:t>
            </a:r>
            <a:br>
              <a:rPr lang="en-US" sz="3500" dirty="0"/>
            </a:br>
            <a:r>
              <a:rPr lang="en-US" sz="3500" dirty="0"/>
              <a:t>@</a:t>
            </a:r>
            <a:r>
              <a:rPr lang="en-US" sz="3500" dirty="0" err="1"/>
              <a:t>OneOnEpsilon</a:t>
            </a:r>
            <a:endParaRPr lang="en-US" sz="35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99DA3F9-8A9D-2D42-B1E9-4E1607C015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8209" y="1351916"/>
            <a:ext cx="935182" cy="93518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0A63CBC-8933-3640-9484-5E0492272533}"/>
              </a:ext>
            </a:extLst>
          </p:cNvPr>
          <p:cNvSpPr txBox="1"/>
          <p:nvPr/>
        </p:nvSpPr>
        <p:spPr>
          <a:xfrm>
            <a:off x="982698" y="1400971"/>
            <a:ext cx="10116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+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96BB208-7BC3-004F-9E44-00733CC8EB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54746" y="1400971"/>
            <a:ext cx="987548" cy="93268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FD46B4C-9FE0-DF4C-8637-D00F22D86C20}"/>
              </a:ext>
            </a:extLst>
          </p:cNvPr>
          <p:cNvSpPr txBox="1"/>
          <p:nvPr/>
        </p:nvSpPr>
        <p:spPr>
          <a:xfrm>
            <a:off x="2474117" y="1451814"/>
            <a:ext cx="10116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=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B8B3757-F6D1-134B-A500-AB14B26960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70913" y="705509"/>
            <a:ext cx="2552045" cy="255204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46755D3-328F-BE44-8FD8-3D2BB0ED067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37349" y="1186594"/>
            <a:ext cx="1533859" cy="136143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8033C4D-06B6-6649-A02F-1629219BBDE1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5619" b="31591"/>
          <a:stretch/>
        </p:blipFill>
        <p:spPr>
          <a:xfrm>
            <a:off x="4195038" y="4258269"/>
            <a:ext cx="974791" cy="574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808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A4044E2-1DAF-1749-97F5-8EDD728060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380" y="2980091"/>
            <a:ext cx="2139517" cy="51081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D46E0D0-0BAA-C245-B36E-BEAB36BF78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582" y="2443658"/>
            <a:ext cx="2285278" cy="160205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AB3125E-DE2E-C54A-8A39-3A75CCCADB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4281" y="2980091"/>
            <a:ext cx="1347788" cy="5334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590731B-AF7F-7947-BBF2-C4CF0CA4425E}"/>
              </a:ext>
            </a:extLst>
          </p:cNvPr>
          <p:cNvSpPr txBox="1"/>
          <p:nvPr/>
        </p:nvSpPr>
        <p:spPr>
          <a:xfrm>
            <a:off x="1149126" y="5136798"/>
            <a:ext cx="69608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What if we replace      by            ?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B8B81A0-CD93-AB45-915E-BD49874B4A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2959" y="5310092"/>
            <a:ext cx="272980" cy="36129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21DF26C-D762-F542-A276-AF5529353E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76547" y="4937754"/>
            <a:ext cx="948656" cy="75384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8B4A1D7-F0C7-1D4A-90F7-6EB9090CF37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8209" y="187181"/>
            <a:ext cx="935182" cy="93518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D150BE0-5EB6-3942-90F2-8B73115E0228}"/>
              </a:ext>
            </a:extLst>
          </p:cNvPr>
          <p:cNvSpPr txBox="1"/>
          <p:nvPr/>
        </p:nvSpPr>
        <p:spPr>
          <a:xfrm>
            <a:off x="449825" y="695492"/>
            <a:ext cx="79966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One on Epsilon</a:t>
            </a:r>
          </a:p>
          <a:p>
            <a:pPr algn="ctr"/>
            <a:r>
              <a:rPr lang="en-US" sz="3600" dirty="0"/>
              <a:t>Nurturing, Mathematical Curiosity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C2A3A5E-11D8-A44C-8BF2-7F8DA9C64A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74263" y="160607"/>
            <a:ext cx="1289628" cy="961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4479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37944-A73B-4245-8766-6C1D3DD82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9987" y="863686"/>
            <a:ext cx="4919516" cy="592650"/>
          </a:xfrm>
        </p:spPr>
        <p:txBody>
          <a:bodyPr>
            <a:normAutofit/>
          </a:bodyPr>
          <a:lstStyle/>
          <a:p>
            <a:r>
              <a:rPr lang="en-US" sz="1600" dirty="0"/>
              <a:t>… with our 12, </a:t>
            </a:r>
            <a:r>
              <a:rPr lang="en-US" sz="1600" b="1" dirty="0">
                <a:solidFill>
                  <a:srgbClr val="FF0000"/>
                </a:solidFill>
              </a:rPr>
              <a:t>P</a:t>
            </a:r>
            <a:r>
              <a:rPr lang="en-US" sz="1600" dirty="0"/>
              <a:t>arents, </a:t>
            </a:r>
            <a:r>
              <a:rPr lang="en-US" sz="1600" b="1" dirty="0">
                <a:solidFill>
                  <a:srgbClr val="FF0000"/>
                </a:solidFill>
              </a:rPr>
              <a:t>T</a:t>
            </a:r>
            <a:r>
              <a:rPr lang="en-US" sz="1600" dirty="0"/>
              <a:t>eachers and </a:t>
            </a:r>
            <a:r>
              <a:rPr lang="en-US" sz="1600" b="1" dirty="0">
                <a:solidFill>
                  <a:srgbClr val="FF0000"/>
                </a:solidFill>
              </a:rPr>
              <a:t>R</a:t>
            </a:r>
            <a:r>
              <a:rPr lang="en-US" sz="1600" dirty="0"/>
              <a:t>esearchers…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E52954-5BDC-7046-916A-0D47907C08F3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</a:blip>
          <a:stretch>
            <a:fillRect/>
          </a:stretch>
        </p:blipFill>
        <p:spPr>
          <a:xfrm>
            <a:off x="3728761" y="5096982"/>
            <a:ext cx="1270000" cy="1270000"/>
          </a:xfrm>
          <a:prstGeom prst="rect">
            <a:avLst/>
          </a:prstGeom>
          <a:effectLst>
            <a:softEdge rad="1016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4E03DE5-4627-DB4E-9012-FBCE2F18A311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2080489" y="2715799"/>
            <a:ext cx="1270000" cy="1270000"/>
          </a:xfrm>
          <a:prstGeom prst="rect">
            <a:avLst/>
          </a:prstGeom>
          <a:effectLst>
            <a:softEdge rad="10160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3548994-1172-B246-81E2-6000BEAD72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1154" y="2078798"/>
            <a:ext cx="1270000" cy="1270000"/>
          </a:xfrm>
          <a:prstGeom prst="rect">
            <a:avLst/>
          </a:prstGeom>
          <a:effectLst>
            <a:softEdge rad="1016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D9CF9CD-FEBD-654E-A534-2ABD063DD159}"/>
              </a:ext>
            </a:extLst>
          </p:cNvPr>
          <p:cNvPicPr>
            <a:picLocks noChangeAspect="1"/>
          </p:cNvPicPr>
          <p:nvPr/>
        </p:nvPicPr>
        <p:blipFill>
          <a:blip r:embed="rId5">
            <a:grayscl/>
          </a:blip>
          <a:stretch>
            <a:fillRect/>
          </a:stretch>
        </p:blipFill>
        <p:spPr>
          <a:xfrm>
            <a:off x="5481530" y="3500539"/>
            <a:ext cx="1270000" cy="1270000"/>
          </a:xfrm>
          <a:prstGeom prst="rect">
            <a:avLst/>
          </a:prstGeom>
          <a:effectLst>
            <a:softEdge rad="1016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6FEF7B8-0B1F-ED48-86F0-D9C3F586AA27}"/>
              </a:ext>
            </a:extLst>
          </p:cNvPr>
          <p:cNvPicPr>
            <a:picLocks noChangeAspect="1"/>
          </p:cNvPicPr>
          <p:nvPr/>
        </p:nvPicPr>
        <p:blipFill>
          <a:blip r:embed="rId6">
            <a:grayscl/>
          </a:blip>
          <a:stretch>
            <a:fillRect/>
          </a:stretch>
        </p:blipFill>
        <p:spPr>
          <a:xfrm>
            <a:off x="5209729" y="1646357"/>
            <a:ext cx="1270000" cy="1270000"/>
          </a:xfrm>
          <a:prstGeom prst="rect">
            <a:avLst/>
          </a:prstGeom>
          <a:effectLst>
            <a:softEdge rad="1016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2077BF5-0FD7-ED4A-810D-9C7561DC994D}"/>
              </a:ext>
            </a:extLst>
          </p:cNvPr>
          <p:cNvPicPr>
            <a:picLocks noChangeAspect="1"/>
          </p:cNvPicPr>
          <p:nvPr/>
        </p:nvPicPr>
        <p:blipFill>
          <a:blip r:embed="rId7">
            <a:grayscl/>
          </a:blip>
          <a:stretch>
            <a:fillRect/>
          </a:stretch>
        </p:blipFill>
        <p:spPr>
          <a:xfrm>
            <a:off x="5367466" y="5181965"/>
            <a:ext cx="1270000" cy="1270000"/>
          </a:xfrm>
          <a:prstGeom prst="rect">
            <a:avLst/>
          </a:prstGeom>
          <a:effectLst>
            <a:softEdge rad="10160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C1BF901-C892-0A44-A192-09CB60070CB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69924" y="4672849"/>
            <a:ext cx="1223818" cy="1223818"/>
          </a:xfrm>
          <a:prstGeom prst="rect">
            <a:avLst/>
          </a:prstGeom>
          <a:effectLst>
            <a:softEdge rad="10160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530B1DB-D745-7448-95D4-BA65FAB1D81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15971" y="1887162"/>
            <a:ext cx="1270000" cy="1270000"/>
          </a:xfrm>
          <a:prstGeom prst="rect">
            <a:avLst/>
          </a:prstGeom>
          <a:effectLst>
            <a:softEdge rad="101600"/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F08E91A-8199-464F-88C2-6CFC45068645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grayscl/>
          </a:blip>
          <a:srcRect b="22246"/>
          <a:stretch/>
        </p:blipFill>
        <p:spPr>
          <a:xfrm>
            <a:off x="6992513" y="3703706"/>
            <a:ext cx="1270000" cy="1293593"/>
          </a:xfrm>
          <a:prstGeom prst="rect">
            <a:avLst/>
          </a:prstGeom>
          <a:effectLst>
            <a:softEdge rad="101600"/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0E22345-3431-F94A-BD23-6C8C58C4BDB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13076" y="3964162"/>
            <a:ext cx="1270000" cy="1270000"/>
          </a:xfrm>
          <a:prstGeom prst="rect">
            <a:avLst/>
          </a:prstGeom>
          <a:effectLst>
            <a:softEdge rad="101600"/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0EA6B9A-D2D1-AF4A-A2FC-39BC0A491D8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722252" y="3582119"/>
            <a:ext cx="1270000" cy="1270000"/>
          </a:xfrm>
          <a:prstGeom prst="rect">
            <a:avLst/>
          </a:prstGeom>
          <a:effectLst>
            <a:softEdge rad="101600"/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E5EAA0D-2F7A-3F45-A333-A699678C3E3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63862" y="2096186"/>
            <a:ext cx="1270000" cy="1270000"/>
          </a:xfrm>
          <a:prstGeom prst="rect">
            <a:avLst/>
          </a:prstGeom>
          <a:effectLst>
            <a:softEdge rad="101600"/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0830E53-DFB0-304F-BEC7-EB7427AA8B1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18209" y="187181"/>
            <a:ext cx="935182" cy="93518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CE89A23-F0FD-D14D-B306-D7B04CD74BE4}"/>
              </a:ext>
            </a:extLst>
          </p:cNvPr>
          <p:cNvSpPr txBox="1"/>
          <p:nvPr/>
        </p:nvSpPr>
        <p:spPr>
          <a:xfrm>
            <a:off x="646641" y="290264"/>
            <a:ext cx="79966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Nurturing, Mathematical Curiosity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5CF8698-D2AC-BC44-A3BD-3F23C974D32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306952" y="5990066"/>
            <a:ext cx="672776" cy="67277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68065AE-513C-D444-B1AD-79484DCE27C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42996" y="5752926"/>
            <a:ext cx="740159" cy="69903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BE2196F-E3AC-724C-AD59-9D5E8185CE8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239569" y="340342"/>
            <a:ext cx="740159" cy="69903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29EC183-C57E-1B4F-A02B-88F0C6794AFD}"/>
              </a:ext>
            </a:extLst>
          </p:cNvPr>
          <p:cNvSpPr txBox="1"/>
          <p:nvPr/>
        </p:nvSpPr>
        <p:spPr>
          <a:xfrm>
            <a:off x="6104876" y="6188530"/>
            <a:ext cx="749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P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8A6A43D-51E3-594C-958B-4DDA714A71C1}"/>
              </a:ext>
            </a:extLst>
          </p:cNvPr>
          <p:cNvSpPr txBox="1"/>
          <p:nvPr/>
        </p:nvSpPr>
        <p:spPr>
          <a:xfrm>
            <a:off x="7513258" y="4805104"/>
            <a:ext cx="749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R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DE5A4C4-E41C-274D-8722-929931E86714}"/>
              </a:ext>
            </a:extLst>
          </p:cNvPr>
          <p:cNvSpPr txBox="1"/>
          <p:nvPr/>
        </p:nvSpPr>
        <p:spPr>
          <a:xfrm>
            <a:off x="4453814" y="4630369"/>
            <a:ext cx="749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P,T,R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84DD9D1-AA2A-824F-93D7-FBEE68AEAAA1}"/>
              </a:ext>
            </a:extLst>
          </p:cNvPr>
          <p:cNvSpPr txBox="1"/>
          <p:nvPr/>
        </p:nvSpPr>
        <p:spPr>
          <a:xfrm>
            <a:off x="1233821" y="4997299"/>
            <a:ext cx="749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P,T,R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113F813-A37E-004A-86AB-0DBD0E10A0A0}"/>
              </a:ext>
            </a:extLst>
          </p:cNvPr>
          <p:cNvSpPr txBox="1"/>
          <p:nvPr/>
        </p:nvSpPr>
        <p:spPr>
          <a:xfrm>
            <a:off x="1233821" y="3063089"/>
            <a:ext cx="749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E607E57-2D5B-EE46-B704-5E355FC49DA1}"/>
              </a:ext>
            </a:extLst>
          </p:cNvPr>
          <p:cNvSpPr txBox="1"/>
          <p:nvPr/>
        </p:nvSpPr>
        <p:spPr>
          <a:xfrm>
            <a:off x="2664879" y="3735059"/>
            <a:ext cx="749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67198B9-1505-9844-87FB-F55169660F9C}"/>
              </a:ext>
            </a:extLst>
          </p:cNvPr>
          <p:cNvSpPr txBox="1"/>
          <p:nvPr/>
        </p:nvSpPr>
        <p:spPr>
          <a:xfrm>
            <a:off x="4116812" y="3143074"/>
            <a:ext cx="749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60503B5-5933-914E-9E86-DD77A5205656}"/>
              </a:ext>
            </a:extLst>
          </p:cNvPr>
          <p:cNvSpPr txBox="1"/>
          <p:nvPr/>
        </p:nvSpPr>
        <p:spPr>
          <a:xfrm>
            <a:off x="5913314" y="2706282"/>
            <a:ext cx="749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P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DD8BBDD-59EF-2A4B-BB50-61DB4BACEA82}"/>
              </a:ext>
            </a:extLst>
          </p:cNvPr>
          <p:cNvSpPr txBox="1"/>
          <p:nvPr/>
        </p:nvSpPr>
        <p:spPr>
          <a:xfrm>
            <a:off x="7358422" y="2878423"/>
            <a:ext cx="749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P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161F466-2FF1-664C-B0F4-158B6C30E80B}"/>
              </a:ext>
            </a:extLst>
          </p:cNvPr>
          <p:cNvSpPr txBox="1"/>
          <p:nvPr/>
        </p:nvSpPr>
        <p:spPr>
          <a:xfrm>
            <a:off x="2744487" y="5712001"/>
            <a:ext cx="749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T,R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5379634-318E-C848-B7AA-7F660FDEA4EA}"/>
              </a:ext>
            </a:extLst>
          </p:cNvPr>
          <p:cNvSpPr txBox="1"/>
          <p:nvPr/>
        </p:nvSpPr>
        <p:spPr>
          <a:xfrm>
            <a:off x="4433858" y="6182316"/>
            <a:ext cx="749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R</a:t>
            </a:r>
          </a:p>
        </p:txBody>
      </p:sp>
    </p:spTree>
    <p:extLst>
      <p:ext uri="{BB962C8B-B14F-4D97-AF65-F5344CB8AC3E}">
        <p14:creationId xmlns:p14="http://schemas.microsoft.com/office/powerpoint/2010/main" val="22300588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9383001-27DC-AC45-81D3-C32A961D16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411" b="18707"/>
          <a:stretch/>
        </p:blipFill>
        <p:spPr>
          <a:xfrm>
            <a:off x="4352011" y="1306362"/>
            <a:ext cx="3522574" cy="340860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D150BE0-5EB6-3942-90F2-8B73115E0228}"/>
              </a:ext>
            </a:extLst>
          </p:cNvPr>
          <p:cNvSpPr txBox="1"/>
          <p:nvPr/>
        </p:nvSpPr>
        <p:spPr>
          <a:xfrm>
            <a:off x="783131" y="131686"/>
            <a:ext cx="7996699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Epsilon Stream</a:t>
            </a:r>
            <a:br>
              <a:rPr lang="en-US" sz="4400" dirty="0"/>
            </a:br>
            <a:r>
              <a:rPr lang="en-US" sz="3200" dirty="0"/>
              <a:t>Watch, Play, and Explore Mathematics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E6EE4D4-3420-7C47-9EA0-D5823B353D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843" y="226862"/>
            <a:ext cx="1143000" cy="1079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46FAE05-64CD-4240-983D-AAC4E165C2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4111" y="4002039"/>
            <a:ext cx="1451554" cy="258183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42D0990-B7F2-C74D-8961-F5BC530E14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5154" y="4957292"/>
            <a:ext cx="872004" cy="533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EC691C7-C4FD-8646-84F6-0FAC09F080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41285" y="4007746"/>
            <a:ext cx="1448346" cy="25761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E7D64F0-457C-974E-8464-E6AE069DC01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84459" y="4548908"/>
            <a:ext cx="2401497" cy="135016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6F429CD-7CDE-2949-A77D-A351BD6927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7259" y="5223991"/>
            <a:ext cx="1101863" cy="533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A23462B-5B18-8941-A2EC-763E2C3F006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06952" y="5990066"/>
            <a:ext cx="672776" cy="67277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C03207C-71E1-D94D-9612-B0CB8C83479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2784" y="1712264"/>
            <a:ext cx="3149600" cy="184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2651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AD150BE0-5EB6-3942-90F2-8B73115E0228}"/>
              </a:ext>
            </a:extLst>
          </p:cNvPr>
          <p:cNvSpPr txBox="1"/>
          <p:nvPr/>
        </p:nvSpPr>
        <p:spPr>
          <a:xfrm>
            <a:off x="685800" y="270051"/>
            <a:ext cx="79966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Original content…</a:t>
            </a:r>
            <a:endParaRPr lang="en-US" sz="32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BB8741B-147F-AF4D-9EAE-D992B39274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209" y="187181"/>
            <a:ext cx="935182" cy="93518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8A83349-969A-8747-90CB-977E685925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564" y="1637140"/>
            <a:ext cx="962891" cy="10270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C59E325-3E67-0F48-889B-CD3AE7EB181B}"/>
              </a:ext>
            </a:extLst>
          </p:cNvPr>
          <p:cNvSpPr txBox="1"/>
          <p:nvPr/>
        </p:nvSpPr>
        <p:spPr>
          <a:xfrm>
            <a:off x="1450328" y="1926121"/>
            <a:ext cx="41009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Curious Epsilon Blog Posts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AAFFAD-3636-B64C-BD10-457AAB2BF3BC}"/>
              </a:ext>
            </a:extLst>
          </p:cNvPr>
          <p:cNvSpPr txBox="1"/>
          <p:nvPr/>
        </p:nvSpPr>
        <p:spPr>
          <a:xfrm>
            <a:off x="1450328" y="4841221"/>
            <a:ext cx="41009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Editors’ Picks Blog Posts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493668A-E49C-544C-BF3A-E6661C8F87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958" y="4472478"/>
            <a:ext cx="1119404" cy="86629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293D777-34D6-424A-B8E5-E2C14DCFA4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274" y="3261872"/>
            <a:ext cx="1040835" cy="79734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2CD7C67-0229-064B-8F19-015D0BDE260A}"/>
              </a:ext>
            </a:extLst>
          </p:cNvPr>
          <p:cNvSpPr txBox="1"/>
          <p:nvPr/>
        </p:nvSpPr>
        <p:spPr>
          <a:xfrm>
            <a:off x="1450328" y="3431372"/>
            <a:ext cx="51400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Snippets describing math topics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F4FA477-7ABE-2740-847D-F0840CCF21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7694" y="1293210"/>
            <a:ext cx="1672100" cy="297411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BFFE7C5-09CF-744C-ACD9-C814936E32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46786" y="2780265"/>
            <a:ext cx="1672100" cy="297410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A3BEEFE-D2A9-A64C-8300-689DBB9E844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06952" y="5990066"/>
            <a:ext cx="672776" cy="672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4165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AD150BE0-5EB6-3942-90F2-8B73115E0228}"/>
              </a:ext>
            </a:extLst>
          </p:cNvPr>
          <p:cNvSpPr txBox="1"/>
          <p:nvPr/>
        </p:nvSpPr>
        <p:spPr>
          <a:xfrm>
            <a:off x="685800" y="270051"/>
            <a:ext cx="79966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YouTube Mathematics</a:t>
            </a:r>
            <a:endParaRPr lang="en-US" sz="32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BB8741B-147F-AF4D-9EAE-D992B39274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209" y="187181"/>
            <a:ext cx="935182" cy="93518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62C62D9-9A47-3E4B-8472-CB77009205B9}"/>
              </a:ext>
            </a:extLst>
          </p:cNvPr>
          <p:cNvSpPr txBox="1"/>
          <p:nvPr/>
        </p:nvSpPr>
        <p:spPr>
          <a:xfrm>
            <a:off x="86956" y="1216657"/>
            <a:ext cx="840454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Over 100 solid channels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Around 50,000 videos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Estimate: 4.5 Million view hours/</a:t>
            </a:r>
            <a:r>
              <a:rPr lang="en-US" sz="2800" dirty="0" err="1"/>
              <a:t>mo</a:t>
            </a:r>
            <a:r>
              <a:rPr lang="en-US" sz="2800" dirty="0"/>
              <a:t> (English)</a:t>
            </a:r>
          </a:p>
          <a:p>
            <a:r>
              <a:rPr lang="en-US" sz="2800" dirty="0"/>
              <a:t>     equivalent 5.5 Million people watching 12 min/</a:t>
            </a:r>
            <a:r>
              <a:rPr lang="en-US" sz="2800" dirty="0" err="1"/>
              <a:t>wk</a:t>
            </a:r>
            <a:endParaRPr lang="en-US" sz="28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5412217-F8EA-CF42-B329-EBCBC5A402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6952" y="5990066"/>
            <a:ext cx="672776" cy="6727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ACD904D-B2CD-E44E-841D-C46AFB6713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5435" y="6151418"/>
            <a:ext cx="635000" cy="635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05350AF-9DF2-574E-A831-309FD2217C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3768" y="4516683"/>
            <a:ext cx="633929" cy="63392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E5F5BE4-DF70-7040-8FDA-149F6CBEFDC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57600" y="4515612"/>
            <a:ext cx="635000" cy="6350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1355905-3F98-994F-A33A-8C610F37DDF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67138" y="6027842"/>
            <a:ext cx="635000" cy="6350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19D66BB-F8D3-054F-A2A2-5A725DAC8CF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76554" y="5162853"/>
            <a:ext cx="635000" cy="6350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55B69F2-BC12-7944-B4BD-45038F1CC2C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44989" y="4440574"/>
            <a:ext cx="635000" cy="6350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40E4697-DD4D-4343-9D70-37EC5DEE542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48489" y="6027842"/>
            <a:ext cx="635000" cy="6350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FF24024-6B62-D548-89A7-A27201A0507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612051" y="5201153"/>
            <a:ext cx="596700" cy="5967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4867A074-1340-A040-B46D-C81A198F23F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589172" y="6027842"/>
            <a:ext cx="559483" cy="559483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48BFC3CE-945A-DE46-AA85-2ACA40E2A36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461305" y="5115483"/>
            <a:ext cx="806241" cy="806241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9C3FAB29-6756-244C-A1C6-B660FA4AF88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490983" y="3303137"/>
            <a:ext cx="703904" cy="703904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AB251980-20C7-2E4C-AAC2-477033EDFFEB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432661" y="4763531"/>
            <a:ext cx="703904" cy="703904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C4F65414-E3DD-F54B-AF28-9D365ACB80E6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684149" y="4699894"/>
            <a:ext cx="501259" cy="501259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85F4B661-8370-8940-B2FB-1DD7FA024A00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638600" y="3941586"/>
            <a:ext cx="650255" cy="650255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B3CCEFF4-2238-F443-81AA-4B831EEC4B27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856503" y="3555073"/>
            <a:ext cx="635000" cy="63500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F484CECB-8B81-404D-B304-59AFE082B779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316355" y="5439064"/>
            <a:ext cx="635000" cy="63500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7F087603-D700-E946-B3C6-00FB0772CD24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48838" y="5992621"/>
            <a:ext cx="670221" cy="670221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D03F6AA8-2F91-8041-B133-E4EB7A17B18B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4195297" y="3339873"/>
            <a:ext cx="868405" cy="868405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7EB92FE9-1F31-A549-B042-8F196CE444B1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510025" y="3505744"/>
            <a:ext cx="555691" cy="555691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44744B44-4221-3D40-8BD1-63BB94AA8291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217059" y="4127465"/>
            <a:ext cx="635000" cy="635000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9C37801B-35FD-BD48-B975-15EF33D19B53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6383818" y="4396249"/>
            <a:ext cx="635000" cy="635000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F25DC94D-5372-5A4F-BBAE-125456BB50BD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5520852" y="3348548"/>
            <a:ext cx="635000" cy="63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2948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AD150BE0-5EB6-3942-90F2-8B73115E0228}"/>
              </a:ext>
            </a:extLst>
          </p:cNvPr>
          <p:cNvSpPr txBox="1"/>
          <p:nvPr/>
        </p:nvSpPr>
        <p:spPr>
          <a:xfrm>
            <a:off x="783131" y="131686"/>
            <a:ext cx="7996699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Epsilon Stream</a:t>
            </a:r>
            <a:br>
              <a:rPr lang="en-US" sz="4400" dirty="0"/>
            </a:br>
            <a:r>
              <a:rPr lang="en-US" sz="3200" dirty="0"/>
              <a:t>Watch Play and Explore Mathematics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E6EE4D4-3420-7C47-9EA0-D5823B353D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843" y="226862"/>
            <a:ext cx="1143000" cy="10795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A23462B-5B18-8941-A2EC-763E2C3F00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6952" y="5990066"/>
            <a:ext cx="672776" cy="67277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F9B1E31-E33F-354D-AAA4-5AEA56A77A5B}"/>
              </a:ext>
            </a:extLst>
          </p:cNvPr>
          <p:cNvSpPr txBox="1"/>
          <p:nvPr/>
        </p:nvSpPr>
        <p:spPr>
          <a:xfrm>
            <a:off x="1969608" y="1858633"/>
            <a:ext cx="562374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About 1000 search topics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About 2000 curated videos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Blog posts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Links to iOS Apps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Free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3DE0FB1-A607-9C4F-954A-5D6B0A2F90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5258" y="5463016"/>
            <a:ext cx="3568700" cy="10541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DEC8FE0-D784-5A4E-BB0B-A9D499202F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17203" y="5463016"/>
            <a:ext cx="3568700" cy="10541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1285253-1334-7845-8832-0D8475A5CA52}"/>
              </a:ext>
            </a:extLst>
          </p:cNvPr>
          <p:cNvSpPr txBox="1"/>
          <p:nvPr/>
        </p:nvSpPr>
        <p:spPr>
          <a:xfrm>
            <a:off x="1969608" y="4878241"/>
            <a:ext cx="45854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err="1"/>
              <a:t>www.epsilonstream.com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31064008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AD150BE0-5EB6-3942-90F2-8B73115E0228}"/>
              </a:ext>
            </a:extLst>
          </p:cNvPr>
          <p:cNvSpPr txBox="1"/>
          <p:nvPr/>
        </p:nvSpPr>
        <p:spPr>
          <a:xfrm>
            <a:off x="1849767" y="1061226"/>
            <a:ext cx="79966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Linking to Exploding Dots…</a:t>
            </a:r>
            <a:endParaRPr lang="en-US" sz="32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BB8741B-147F-AF4D-9EAE-D992B39274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209" y="187181"/>
            <a:ext cx="935182" cy="93518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13E511D-EF0E-7A4F-86BF-7741F7B602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0031" y="2070968"/>
            <a:ext cx="2552766" cy="340368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CF5CF38-0A51-6A49-9394-E6B0D69159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9646" y="3154456"/>
            <a:ext cx="2428875" cy="32385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3E26DE7-0196-4B4C-B90B-C72BEFE9FF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1318" y="4773706"/>
            <a:ext cx="868320" cy="29705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748246E-A99E-C945-AFF6-67475CBEFE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96449" y="4695207"/>
            <a:ext cx="948952" cy="37555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89B79AF-3CBC-B24D-A100-1F49E2B093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137445">
            <a:off x="1480046" y="2002803"/>
            <a:ext cx="739443" cy="27921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CF61D94-1F48-284F-9646-278C6F06D7A3}"/>
              </a:ext>
            </a:extLst>
          </p:cNvPr>
          <p:cNvSpPr txBox="1"/>
          <p:nvPr/>
        </p:nvSpPr>
        <p:spPr>
          <a:xfrm>
            <a:off x="-557139" y="1445947"/>
            <a:ext cx="28240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Search </a:t>
            </a:r>
            <a:br>
              <a:rPr lang="en-US" dirty="0"/>
            </a:br>
            <a:r>
              <a:rPr lang="en-US" dirty="0"/>
              <a:t>Mathematics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0145B2F7-7E54-F644-B3F3-20488F879D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06952" y="5990066"/>
            <a:ext cx="672776" cy="67277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3797B096-EE35-FF4C-983C-5766BFD11C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54746" y="236236"/>
            <a:ext cx="987548" cy="93268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04583E4-4D8C-414E-B326-E266CCC9D5CD}"/>
              </a:ext>
            </a:extLst>
          </p:cNvPr>
          <p:cNvSpPr txBox="1"/>
          <p:nvPr/>
        </p:nvSpPr>
        <p:spPr>
          <a:xfrm>
            <a:off x="982698" y="236236"/>
            <a:ext cx="10116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28767708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3BB8741B-147F-AF4D-9EAE-D992B39274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209" y="187181"/>
            <a:ext cx="935182" cy="93518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3E26DE7-0196-4B4C-B90B-C72BEFE9FF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28" y="1946196"/>
            <a:ext cx="1141485" cy="533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DDB135A-6F74-9047-9F3A-E5568B792D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7413" y="2061699"/>
            <a:ext cx="3282764" cy="43770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490B5FA-CC67-8E4B-ACBA-D2A57F387E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507038">
            <a:off x="4244627" y="2830286"/>
            <a:ext cx="1381688" cy="4108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E977959-75A9-C448-AFB7-3ABABA5587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5911" y="1067233"/>
            <a:ext cx="1843088" cy="24574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093B4FB-542F-A646-9945-68A40CF4C7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55911" y="4108258"/>
            <a:ext cx="1899851" cy="253313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43D5B95-FF68-3F43-808B-815FDED80A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92962" flipV="1">
            <a:off x="4340332" y="4387675"/>
            <a:ext cx="1381688" cy="41085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35952DC-3629-8A49-939B-6D28039EDD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06952" y="5990066"/>
            <a:ext cx="672776" cy="67277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A0798CC-8D08-E440-B628-DB15DD4C931E}"/>
              </a:ext>
            </a:extLst>
          </p:cNvPr>
          <p:cNvSpPr txBox="1"/>
          <p:nvPr/>
        </p:nvSpPr>
        <p:spPr>
          <a:xfrm>
            <a:off x="982698" y="236236"/>
            <a:ext cx="10116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+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EC88F36-5429-6F4B-A57C-2ABB7F20229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54746" y="236236"/>
            <a:ext cx="987548" cy="93268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9ACE3B1-632A-294E-9EF1-BBB59D40CA66}"/>
              </a:ext>
            </a:extLst>
          </p:cNvPr>
          <p:cNvSpPr txBox="1"/>
          <p:nvPr/>
        </p:nvSpPr>
        <p:spPr>
          <a:xfrm>
            <a:off x="7733902" y="3258681"/>
            <a:ext cx="11356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All content sharable</a:t>
            </a:r>
          </a:p>
        </p:txBody>
      </p:sp>
    </p:spTree>
    <p:extLst>
      <p:ext uri="{BB962C8B-B14F-4D97-AF65-F5344CB8AC3E}">
        <p14:creationId xmlns:p14="http://schemas.microsoft.com/office/powerpoint/2010/main" val="33189620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1779</TotalTime>
  <Words>181</Words>
  <Application>Microsoft Macintosh PowerPoint</Application>
  <PresentationFormat>On-screen Show (4:3)</PresentationFormat>
  <Paragraphs>52</Paragraphs>
  <Slides>10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Epsilon Stream and Exploding Dots</vt:lpstr>
      <vt:lpstr>PowerPoint Presentation</vt:lpstr>
      <vt:lpstr>… with our 12, Parents, Teachers and Researchers…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Epsilon Stream and Exploding Dots </dc:title>
  <dc:creator>Yoni Nazarathy</dc:creator>
  <cp:lastModifiedBy>Yoni Nazarathy</cp:lastModifiedBy>
  <cp:revision>29</cp:revision>
  <dcterms:created xsi:type="dcterms:W3CDTF">2018-10-04T10:42:56Z</dcterms:created>
  <dcterms:modified xsi:type="dcterms:W3CDTF">2018-10-06T07:06:49Z</dcterms:modified>
</cp:coreProperties>
</file>